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63" r:id="rId4"/>
    <p:sldId id="258" r:id="rId5"/>
    <p:sldId id="260" r:id="rId6"/>
    <p:sldId id="261" r:id="rId7"/>
    <p:sldId id="262" r:id="rId8"/>
    <p:sldId id="264" r:id="rId9"/>
    <p:sldId id="259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62E4"/>
    <a:srgbClr val="F9B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97"/>
  </p:normalViewPr>
  <p:slideViewPr>
    <p:cSldViewPr snapToGrid="0" snapToObjects="1">
      <p:cViewPr varScale="1">
        <p:scale>
          <a:sx n="114" d="100"/>
          <a:sy n="114" d="100"/>
        </p:scale>
        <p:origin x="4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5/22/20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ibrantwellnessjournal.com/2014/02/26/kidney-failure-symptoms-natural-healing/anatomy-kidney-location-female-pelvis-with-kidneys-ureters-bladder-and-pelvic-vessels-shown-identification-of-ureter-during-abdominal-hysterectomy/" TargetMode="External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ngguru.com/free-transparent-background-png-clipart-gwkc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atomynote.com/human-anatomy/pelvis-anatomy/female-pelvis-diagram-lateral-section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/var/folders/y5/154p3rs95qs0d72nt6znk88h0000gn/T/com.microsoft.Word/WebArchiveCopyPasteTempFiles/Female-pelvis-anatomy-superficial-view-and-deep-view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anatomynote.com/human-anatomy/pelvis-anatomy/female-pelvis-anatomy-superficial-view-and-deep-view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AE12B-D02E-0543-AE3A-5506F0353E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rgbClr val="DF62E4"/>
                </a:solidFill>
              </a:rPr>
              <a:t>Anatomy For dummies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16FE6B-E1BB-7645-B419-891A1DD3537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 </a:t>
            </a:r>
            <a:r>
              <a:rPr lang="en-US" dirty="0" err="1"/>
              <a:t>Chivaugn</a:t>
            </a:r>
            <a:r>
              <a:rPr lang="en-US" dirty="0"/>
              <a:t> Gordon</a:t>
            </a:r>
          </a:p>
        </p:txBody>
      </p:sp>
    </p:spTree>
    <p:extLst>
      <p:ext uri="{BB962C8B-B14F-4D97-AF65-F5344CB8AC3E}">
        <p14:creationId xmlns:p14="http://schemas.microsoft.com/office/powerpoint/2010/main" val="2094400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D62A6-FE09-F947-98FE-BC1F031F1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04CAA-2E63-6949-9261-CE508CAAA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C99220-96CB-814E-BCD8-43E55CDDB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0375" y="491710"/>
            <a:ext cx="6491249" cy="5874580"/>
          </a:xfrm>
          <a:prstGeom prst="rect">
            <a:avLst/>
          </a:prstGeom>
        </p:spPr>
      </p:pic>
      <p:sp>
        <p:nvSpPr>
          <p:cNvPr id="5" name="Left Arrow 4">
            <a:extLst>
              <a:ext uri="{FF2B5EF4-FFF2-40B4-BE49-F238E27FC236}">
                <a16:creationId xmlns:a16="http://schemas.microsoft.com/office/drawing/2014/main" id="{541BE31F-39B4-504C-9547-E99CFBD838B8}"/>
              </a:ext>
            </a:extLst>
          </p:cNvPr>
          <p:cNvSpPr/>
          <p:nvPr/>
        </p:nvSpPr>
        <p:spPr>
          <a:xfrm>
            <a:off x="5549180" y="2740636"/>
            <a:ext cx="1654507" cy="426311"/>
          </a:xfrm>
          <a:prstGeom prst="leftArrow">
            <a:avLst/>
          </a:prstGeom>
          <a:solidFill>
            <a:srgbClr val="DF62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>
            <a:extLst>
              <a:ext uri="{FF2B5EF4-FFF2-40B4-BE49-F238E27FC236}">
                <a16:creationId xmlns:a16="http://schemas.microsoft.com/office/drawing/2014/main" id="{C914748E-16B0-A847-927D-209CFB4A7913}"/>
              </a:ext>
            </a:extLst>
          </p:cNvPr>
          <p:cNvSpPr/>
          <p:nvPr/>
        </p:nvSpPr>
        <p:spPr>
          <a:xfrm>
            <a:off x="5268745" y="3272970"/>
            <a:ext cx="1654507" cy="426311"/>
          </a:xfrm>
          <a:prstGeom prst="leftArrow">
            <a:avLst/>
          </a:prstGeom>
          <a:solidFill>
            <a:srgbClr val="DF62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E1AF4794-0A37-9E4F-B1A0-8CA717277C83}"/>
              </a:ext>
            </a:extLst>
          </p:cNvPr>
          <p:cNvSpPr/>
          <p:nvPr/>
        </p:nvSpPr>
        <p:spPr>
          <a:xfrm>
            <a:off x="5679277" y="3961527"/>
            <a:ext cx="1654507" cy="426311"/>
          </a:xfrm>
          <a:prstGeom prst="leftArrow">
            <a:avLst/>
          </a:prstGeom>
          <a:solidFill>
            <a:srgbClr val="DF62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Arrow 7">
            <a:extLst>
              <a:ext uri="{FF2B5EF4-FFF2-40B4-BE49-F238E27FC236}">
                <a16:creationId xmlns:a16="http://schemas.microsoft.com/office/drawing/2014/main" id="{83BB8156-12E4-DB4F-AFC5-5B97AE29FCEB}"/>
              </a:ext>
            </a:extLst>
          </p:cNvPr>
          <p:cNvSpPr/>
          <p:nvPr/>
        </p:nvSpPr>
        <p:spPr>
          <a:xfrm>
            <a:off x="5144019" y="4223773"/>
            <a:ext cx="1654507" cy="426311"/>
          </a:xfrm>
          <a:prstGeom prst="leftArrow">
            <a:avLst/>
          </a:prstGeom>
          <a:solidFill>
            <a:srgbClr val="DF62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>
            <a:extLst>
              <a:ext uri="{FF2B5EF4-FFF2-40B4-BE49-F238E27FC236}">
                <a16:creationId xmlns:a16="http://schemas.microsoft.com/office/drawing/2014/main" id="{0651CFA7-5800-B644-BF9B-EF00E44D118E}"/>
              </a:ext>
            </a:extLst>
          </p:cNvPr>
          <p:cNvSpPr/>
          <p:nvPr/>
        </p:nvSpPr>
        <p:spPr>
          <a:xfrm>
            <a:off x="5144018" y="4590302"/>
            <a:ext cx="1654507" cy="426311"/>
          </a:xfrm>
          <a:prstGeom prst="leftArrow">
            <a:avLst/>
          </a:prstGeom>
          <a:solidFill>
            <a:srgbClr val="DF62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5F9D05-C3E4-EA45-AF57-3B27A031F1C8}"/>
              </a:ext>
            </a:extLst>
          </p:cNvPr>
          <p:cNvSpPr/>
          <p:nvPr/>
        </p:nvSpPr>
        <p:spPr>
          <a:xfrm>
            <a:off x="680225" y="6447098"/>
            <a:ext cx="1031487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hlinkClick r:id="rId3"/>
              </a:rPr>
              <a:t>https://vibrantwellnessjournal.com/2014/02/26/kidney-failure-symptoms-natural-healing/anatomy-kidney-location-female-pelvis-with-kidneys-ureters-bladder-and-pelvic-vessels-shown-identification-of-ureter-during-abdominal-hysterectomy/</a:t>
            </a:r>
            <a:endParaRPr lang="en-US" sz="1000" dirty="0"/>
          </a:p>
          <a:p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555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8D942-5C34-9D49-9D9A-62CA12F2F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uterus is TINY</a:t>
            </a:r>
          </a:p>
        </p:txBody>
      </p:sp>
      <p:pic>
        <p:nvPicPr>
          <p:cNvPr id="5" name="Content Placeholder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F2BF103-A28C-BF41-B687-9280E423D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669064" y="2746146"/>
            <a:ext cx="4279559" cy="3209668"/>
          </a:xfrm>
        </p:spPr>
      </p:pic>
    </p:spTree>
    <p:extLst>
      <p:ext uri="{BB962C8B-B14F-4D97-AF65-F5344CB8AC3E}">
        <p14:creationId xmlns:p14="http://schemas.microsoft.com/office/powerpoint/2010/main" val="518973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sitting, table, food, box&#10;&#10;Description automatically generated">
            <a:extLst>
              <a:ext uri="{FF2B5EF4-FFF2-40B4-BE49-F238E27FC236}">
                <a16:creationId xmlns:a16="http://schemas.microsoft.com/office/drawing/2014/main" id="{4F4B4184-E68D-C04A-AE50-4E55D9EFF9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066" b="26918"/>
          <a:stretch/>
        </p:blipFill>
        <p:spPr>
          <a:xfrm>
            <a:off x="4666499" y="1357832"/>
            <a:ext cx="7154402" cy="376907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3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EB4683-E4C3-004F-8A78-4284EFFC1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33" y="643464"/>
            <a:ext cx="2888344" cy="1428737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View from above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2AC1FFF-08C5-4ADE-8627-B5A4EBC8EF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37" y="2184036"/>
            <a:ext cx="2888439" cy="3869634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1: Uterus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2: (Round ligament)</a:t>
            </a:r>
          </a:p>
          <a:p>
            <a:r>
              <a:rPr lang="en-US" sz="1600" dirty="0">
                <a:solidFill>
                  <a:srgbClr val="FFFFFF"/>
                </a:solidFill>
              </a:rPr>
              <a:t>3: Broad ligament</a:t>
            </a:r>
          </a:p>
          <a:p>
            <a:r>
              <a:rPr lang="en-US" sz="1600" dirty="0">
                <a:solidFill>
                  <a:srgbClr val="FFFFFF"/>
                </a:solidFill>
              </a:rPr>
              <a:t>4: Fallopian Tube</a:t>
            </a:r>
          </a:p>
          <a:p>
            <a:r>
              <a:rPr lang="en-US" sz="1600" dirty="0">
                <a:solidFill>
                  <a:srgbClr val="FFFFFF"/>
                </a:solidFill>
              </a:rPr>
              <a:t>5: (Ovarian ligament)</a:t>
            </a:r>
          </a:p>
          <a:p>
            <a:r>
              <a:rPr lang="en-US" sz="1600" dirty="0">
                <a:solidFill>
                  <a:srgbClr val="FFFFFF"/>
                </a:solidFill>
              </a:rPr>
              <a:t>6: (Infundibular pelvic ligament)</a:t>
            </a:r>
          </a:p>
          <a:p>
            <a:r>
              <a:rPr lang="en-US" sz="1600" dirty="0">
                <a:solidFill>
                  <a:srgbClr val="FFFFFF"/>
                </a:solidFill>
              </a:rPr>
              <a:t>7: Ovary</a:t>
            </a:r>
          </a:p>
          <a:p>
            <a:r>
              <a:rPr lang="en-US" sz="1600" dirty="0">
                <a:solidFill>
                  <a:srgbClr val="FFFFFF"/>
                </a:solidFill>
              </a:rPr>
              <a:t>8: (Uterosacral ligament)</a:t>
            </a:r>
          </a:p>
          <a:p>
            <a:r>
              <a:rPr lang="en-US" sz="1600" dirty="0">
                <a:solidFill>
                  <a:srgbClr val="FFFFFF"/>
                </a:solidFill>
              </a:rPr>
              <a:t>9: Pouch of Douglas</a:t>
            </a:r>
          </a:p>
          <a:p>
            <a:r>
              <a:rPr lang="en-US" sz="1600" dirty="0">
                <a:solidFill>
                  <a:srgbClr val="FFFFFF"/>
                </a:solidFill>
              </a:rPr>
              <a:t>10: Sigmoid colon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804B75-993B-7746-AC69-0E74FB4AE5C6}"/>
              </a:ext>
            </a:extLst>
          </p:cNvPr>
          <p:cNvSpPr/>
          <p:nvPr/>
        </p:nvSpPr>
        <p:spPr>
          <a:xfrm>
            <a:off x="5452663" y="605367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11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https://www.pngguru.com/free-transparent-background-png-clipart-gwkco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1328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E9B969E-CD96-4162-BA90-449BBDA95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316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B6401A4-FEE5-4976-857C-1FD0CDB2E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162" y="0"/>
            <a:ext cx="816874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picture containing indoor, table, computer, person&#10;&#10;Description automatically generated">
            <a:extLst>
              <a:ext uri="{FF2B5EF4-FFF2-40B4-BE49-F238E27FC236}">
                <a16:creationId xmlns:a16="http://schemas.microsoft.com/office/drawing/2014/main" id="{404057F2-A6F8-A741-9D95-F9F10B1783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497" y="768542"/>
            <a:ext cx="6880072" cy="5160054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047AF1DF-6993-45FB-92A5-C36B1A680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25029" cy="6858000"/>
          </a:xfrm>
          <a:prstGeom prst="rect">
            <a:avLst/>
          </a:prstGeom>
          <a:blipFill dpi="0" rotWithShape="1">
            <a:blip r:embed="rId3">
              <a:alphaModFix amt="6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5C9B2-4848-C849-8675-B6EBD1B25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33" y="643464"/>
            <a:ext cx="2888344" cy="1428737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The tubes open into the peritoneal cavity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A98BDBFD-8596-43BB-A760-86AE6141F1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37" y="2184036"/>
            <a:ext cx="2888439" cy="3869634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Relevant because:</a:t>
            </a:r>
          </a:p>
          <a:p>
            <a:pPr lvl="1"/>
            <a:r>
              <a:rPr lang="en-US" sz="1400" dirty="0">
                <a:solidFill>
                  <a:srgbClr val="FFFFFF"/>
                </a:solidFill>
              </a:rPr>
              <a:t>Endometriotic deposits can end up on ovary/ in pelvis</a:t>
            </a:r>
          </a:p>
          <a:p>
            <a:pPr lvl="1"/>
            <a:r>
              <a:rPr lang="en-US" sz="1400" dirty="0">
                <a:solidFill>
                  <a:srgbClr val="FFFFFF"/>
                </a:solidFill>
              </a:rPr>
              <a:t>Pus from infected tubes can land on ovary&gt;&gt; TOC</a:t>
            </a:r>
          </a:p>
          <a:p>
            <a:pPr marL="274320" lvl="1" indent="0">
              <a:buNone/>
            </a:pPr>
            <a:endParaRPr lang="en-US" sz="1400" dirty="0">
              <a:solidFill>
                <a:srgbClr val="FFFFFF"/>
              </a:solidFill>
            </a:endParaRPr>
          </a:p>
          <a:p>
            <a:pPr lvl="1"/>
            <a:endParaRPr lang="en-US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075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ooden door&#10;&#10;Description automatically generated">
            <a:extLst>
              <a:ext uri="{FF2B5EF4-FFF2-40B4-BE49-F238E27FC236}">
                <a16:creationId xmlns:a16="http://schemas.microsoft.com/office/drawing/2014/main" id="{6D907A82-D964-E44C-8DA1-6FDB5E2E4D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04" r="-2" b="1534"/>
          <a:stretch/>
        </p:blipFill>
        <p:spPr>
          <a:xfrm rot="5400000">
            <a:off x="6708323" y="1366792"/>
            <a:ext cx="6382512" cy="41244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91D1FF4-7F97-4936-9A4C-9FB71D8FB4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A7CA6-B518-EE4C-8766-92CFDBFAA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dirty="0"/>
              <a:t>Pouch of Douglas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EFF9AD8-31C5-4C6D-B321-681634034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en-US" u="sng" dirty="0"/>
              <a:t>Fluid here is abnormal</a:t>
            </a:r>
          </a:p>
          <a:p>
            <a:pPr lvl="1"/>
            <a:r>
              <a:rPr lang="en-US" dirty="0"/>
              <a:t>Ruptured ectopic</a:t>
            </a:r>
          </a:p>
          <a:p>
            <a:pPr lvl="1"/>
            <a:r>
              <a:rPr lang="en-US" dirty="0"/>
              <a:t>Pus from PID</a:t>
            </a:r>
          </a:p>
          <a:p>
            <a:pPr lvl="1"/>
            <a:r>
              <a:rPr lang="en-US" dirty="0"/>
              <a:t>Ascites from ovarian cancer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230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F6306EB-203B-4A48-8CDF-23DD52F03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37370" y="0"/>
            <a:ext cx="435463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01EC8-B630-4BF4-841D-CDE9A180C5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7744" y="237744"/>
            <a:ext cx="7652977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FB927-0675-FE4E-8139-CEF8ADD8E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3"/>
            <a:ext cx="6281928" cy="1744183"/>
          </a:xfrm>
        </p:spPr>
        <p:txBody>
          <a:bodyPr>
            <a:normAutofit/>
          </a:bodyPr>
          <a:lstStyle/>
          <a:p>
            <a:r>
              <a:rPr lang="en-US" dirty="0" err="1"/>
              <a:t>Septums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83A5848-E87B-49F6-99C3-70D6D9D9A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8680" y="2386584"/>
            <a:ext cx="6281928" cy="3648456"/>
          </a:xfrm>
        </p:spPr>
        <p:txBody>
          <a:bodyPr>
            <a:normAutofit/>
          </a:bodyPr>
          <a:lstStyle/>
          <a:p>
            <a:r>
              <a:rPr lang="en-US" dirty="0"/>
              <a:t>Relevant because:</a:t>
            </a:r>
          </a:p>
          <a:p>
            <a:pPr lvl="1"/>
            <a:r>
              <a:rPr lang="en-US" dirty="0"/>
              <a:t>Endometriosis can lodge there</a:t>
            </a:r>
          </a:p>
          <a:p>
            <a:pPr lvl="1"/>
            <a:r>
              <a:rPr lang="en-US" dirty="0"/>
              <a:t>Cervical cancer can eat into bladder or bowel&gt;&gt; fistula</a:t>
            </a:r>
          </a:p>
          <a:p>
            <a:pPr lvl="1"/>
            <a:r>
              <a:rPr lang="en-US" dirty="0"/>
              <a:t>Severe obstructed </a:t>
            </a:r>
            <a:r>
              <a:rPr lang="en-US" dirty="0" err="1"/>
              <a:t>labour</a:t>
            </a:r>
            <a:r>
              <a:rPr lang="en-US" dirty="0"/>
              <a:t> or Caesars can cause a vesicovaginal fistula</a:t>
            </a:r>
          </a:p>
        </p:txBody>
      </p:sp>
      <p:pic>
        <p:nvPicPr>
          <p:cNvPr id="7" name="Content Placeholder 6" descr="A picture containing table, wooden, orange&#10;&#10;Description automatically generated">
            <a:extLst>
              <a:ext uri="{FF2B5EF4-FFF2-40B4-BE49-F238E27FC236}">
                <a16:creationId xmlns:a16="http://schemas.microsoft.com/office/drawing/2014/main" id="{671E93E0-9D2F-AB4A-B4F8-F53A2BE2AA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64" r="14987" b="-2"/>
          <a:stretch/>
        </p:blipFill>
        <p:spPr>
          <a:xfrm rot="5400000">
            <a:off x="8650635" y="220167"/>
            <a:ext cx="2790023" cy="331895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F7451FB-134A-ED4E-93F5-45D0A03C5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36" r="13813"/>
          <a:stretch/>
        </p:blipFill>
        <p:spPr>
          <a:xfrm>
            <a:off x="7375228" y="3030023"/>
            <a:ext cx="4556760" cy="382797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2ED73D-43FC-7540-AFF0-1E3AC97F1ECA}"/>
              </a:ext>
            </a:extLst>
          </p:cNvPr>
          <p:cNvSpPr/>
          <p:nvPr/>
        </p:nvSpPr>
        <p:spPr>
          <a:xfrm>
            <a:off x="6011883" y="6035040"/>
            <a:ext cx="6096000" cy="63094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0" dirty="0">
                <a:hlinkClick r:id="rId4"/>
              </a:rPr>
              <a:t>https://www.anatomynote.com/human-anatomy/pelvis-anatomy/female-pelvis-diagram-lateral-section/</a:t>
            </a:r>
            <a:endParaRPr lang="en-US" sz="1000"/>
          </a:p>
          <a:p>
            <a:pPr>
              <a:spcAft>
                <a:spcPts val="600"/>
              </a:spcAft>
            </a:pPr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950991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B9B2B-595A-A84D-B124-5520DF40F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4082" y="642594"/>
            <a:ext cx="4472921" cy="1371600"/>
          </a:xfrm>
        </p:spPr>
        <p:txBody>
          <a:bodyPr>
            <a:normAutofit/>
          </a:bodyPr>
          <a:lstStyle/>
          <a:p>
            <a:r>
              <a:rPr lang="en-US" dirty="0"/>
              <a:t>The vagina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936D704-5904-42AD-9DA1-E236DCE15D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57945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EAB526E-5E01-1442-82D9-D6E407316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54" y="939672"/>
            <a:ext cx="5367165" cy="499146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172E84-9DD7-4EFD-B48B-2ACAFA9A1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4082" y="2103120"/>
            <a:ext cx="4472922" cy="3931920"/>
          </a:xfrm>
        </p:spPr>
        <p:txBody>
          <a:bodyPr>
            <a:normAutofit/>
          </a:bodyPr>
          <a:lstStyle/>
          <a:p>
            <a:r>
              <a:rPr lang="en-US" dirty="0"/>
              <a:t>Is AT LEAST as long as a Cusco’s speculum.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85517268-F3D4-2944-992C-FAD165F7A8E2}"/>
              </a:ext>
            </a:extLst>
          </p:cNvPr>
          <p:cNvCxnSpPr>
            <a:cxnSpLocks/>
          </p:cNvCxnSpPr>
          <p:nvPr/>
        </p:nvCxnSpPr>
        <p:spPr>
          <a:xfrm flipV="1">
            <a:off x="2587082" y="836341"/>
            <a:ext cx="2486723" cy="1177854"/>
          </a:xfrm>
          <a:prstGeom prst="straightConnector1">
            <a:avLst/>
          </a:prstGeom>
          <a:ln w="57150">
            <a:solidFill>
              <a:srgbClr val="DF62E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049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B4E3C025-1190-490D-A7E8-FBB16A2CA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3106E57-42AD-4803-8DA8-AA87F53BC7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730" y="311577"/>
            <a:ext cx="8531352" cy="63825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A668FB66-7DA2-4943-B38E-6DE102F091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ECB9B2-B41D-484A-AC19-217847D17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7189" y="612843"/>
            <a:ext cx="2247091" cy="1499738"/>
          </a:xfrm>
        </p:spPr>
        <p:txBody>
          <a:bodyPr anchor="b">
            <a:normAutofit/>
          </a:bodyPr>
          <a:lstStyle/>
          <a:p>
            <a:r>
              <a:rPr lang="en-US" sz="2800" dirty="0">
                <a:solidFill>
                  <a:srgbClr val="FFFFFF"/>
                </a:solidFill>
              </a:rPr>
              <a:t>The Pelvic floor</a:t>
            </a:r>
          </a:p>
        </p:txBody>
      </p:sp>
      <p:pic>
        <p:nvPicPr>
          <p:cNvPr id="1025" name="Picture 3" descr="Female Pelvis Anatomy Superficial View And Deep View">
            <a:extLst>
              <a:ext uri="{FF2B5EF4-FFF2-40B4-BE49-F238E27FC236}">
                <a16:creationId xmlns:a16="http://schemas.microsoft.com/office/drawing/2014/main" id="{B95EE30B-BD5E-F044-AA9D-B03E97FF35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5" b="2"/>
          <a:stretch>
            <a:fillRect/>
          </a:stretch>
        </p:blipFill>
        <p:spPr bwMode="auto">
          <a:xfrm>
            <a:off x="487321" y="476169"/>
            <a:ext cx="8202168" cy="6053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3EEDC1-7BE3-EA4E-9FB6-89C442D7A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7190" y="2149813"/>
            <a:ext cx="2247090" cy="4046706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Relevance: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It is part of the sphincter system</a:t>
            </a:r>
          </a:p>
          <a:p>
            <a:pPr lvl="1"/>
            <a:r>
              <a:rPr lang="en-US" dirty="0">
                <a:solidFill>
                  <a:srgbClr val="FFFFFF"/>
                </a:solidFill>
              </a:rPr>
              <a:t>Stress incontinence</a:t>
            </a:r>
          </a:p>
          <a:p>
            <a:pPr lvl="2"/>
            <a:r>
              <a:rPr lang="en-US" sz="1600" dirty="0">
                <a:solidFill>
                  <a:srgbClr val="FFFFFF"/>
                </a:solidFill>
              </a:rPr>
              <a:t>Multiple deliveries</a:t>
            </a:r>
          </a:p>
          <a:p>
            <a:pPr lvl="2"/>
            <a:r>
              <a:rPr lang="en-US" sz="1600" dirty="0">
                <a:solidFill>
                  <a:srgbClr val="FFFFFF"/>
                </a:solidFill>
              </a:rPr>
              <a:t>Instrumental deliveries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57F4D0-444F-B94E-84F2-8CED95596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825" y="1226634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1F2716-6427-9F4C-9007-0E9C811BC445}"/>
              </a:ext>
            </a:extLst>
          </p:cNvPr>
          <p:cNvSpPr/>
          <p:nvPr/>
        </p:nvSpPr>
        <p:spPr>
          <a:xfrm>
            <a:off x="372214" y="6224948"/>
            <a:ext cx="113324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https://www.anatomynote.com/human-anatomy/pelvis-anatomy/female-pelvis-anatomy-superficial-view-and-deep-view/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6023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214</Words>
  <Application>Microsoft Macintosh PowerPoint</Application>
  <PresentationFormat>Widescreen</PresentationFormat>
  <Paragraphs>40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Century Gothic</vt:lpstr>
      <vt:lpstr>Garamond</vt:lpstr>
      <vt:lpstr>Savon</vt:lpstr>
      <vt:lpstr>Anatomy For dummies</vt:lpstr>
      <vt:lpstr>PowerPoint Presentation</vt:lpstr>
      <vt:lpstr>The uterus is TINY</vt:lpstr>
      <vt:lpstr>View from above</vt:lpstr>
      <vt:lpstr>The tubes open into the peritoneal cavity</vt:lpstr>
      <vt:lpstr>Pouch of Douglas</vt:lpstr>
      <vt:lpstr>Septums</vt:lpstr>
      <vt:lpstr>The vagina</vt:lpstr>
      <vt:lpstr>The Pelvic floor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Anatomy For dummies</dc:title>
  <dc:creator>Microsoft Office User</dc:creator>
  <cp:lastModifiedBy>Microsoft Office User</cp:lastModifiedBy>
  <cp:revision>2</cp:revision>
  <dcterms:created xsi:type="dcterms:W3CDTF">2020-05-22T12:53:44Z</dcterms:created>
  <dcterms:modified xsi:type="dcterms:W3CDTF">2020-05-22T13:10:28Z</dcterms:modified>
</cp:coreProperties>
</file>